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handoutMasterIdLst>
    <p:handoutMasterId r:id="rId29"/>
  </p:handoutMasterIdLst>
  <p:sldIdLst>
    <p:sldId id="256" r:id="rId2"/>
    <p:sldId id="327" r:id="rId3"/>
    <p:sldId id="309" r:id="rId4"/>
    <p:sldId id="310" r:id="rId5"/>
    <p:sldId id="312" r:id="rId6"/>
    <p:sldId id="303" r:id="rId7"/>
    <p:sldId id="311" r:id="rId8"/>
    <p:sldId id="313" r:id="rId9"/>
    <p:sldId id="314" r:id="rId10"/>
    <p:sldId id="305" r:id="rId11"/>
    <p:sldId id="315" r:id="rId12"/>
    <p:sldId id="258" r:id="rId13"/>
    <p:sldId id="316" r:id="rId14"/>
    <p:sldId id="317" r:id="rId15"/>
    <p:sldId id="318" r:id="rId16"/>
    <p:sldId id="319" r:id="rId17"/>
    <p:sldId id="320" r:id="rId18"/>
    <p:sldId id="298" r:id="rId19"/>
    <p:sldId id="321" r:id="rId20"/>
    <p:sldId id="322" r:id="rId21"/>
    <p:sldId id="323" r:id="rId22"/>
    <p:sldId id="324" r:id="rId23"/>
    <p:sldId id="325" r:id="rId24"/>
    <p:sldId id="326" r:id="rId25"/>
    <p:sldId id="328" r:id="rId26"/>
    <p:sldId id="259" r:id="rId27"/>
    <p:sldId id="308" r:id="rId28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8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0C313475-1823-4827-9705-6E6BC5517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2572D-B478-41E5-B554-DBA2C395D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DEC1-684B-4073-9E15-131695012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083B9-6F83-4262-864A-F35741B68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14F7F-C20A-4B1B-96D2-E573DF563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19211-C9A7-43C3-8557-CCE4E13E2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E28F1-8007-4836-9F38-F73C14240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CBDD9-13B2-4E66-81B4-44AF779EF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C7E18-1E27-4CDA-BD39-93ACC9A63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7C9C6-A630-4A0C-9AA7-AC04ED78C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C2807-6A7E-4167-9919-3F8726586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B2D9-9F9E-496D-96A6-912965A0E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01A16-4F5E-4C43-8871-0ECDA73BF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DCF0B14-C33E-4C3A-AB5F-B71B9A890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697" r:id="rId2"/>
    <p:sldLayoutId id="2147483706" r:id="rId3"/>
    <p:sldLayoutId id="2147483698" r:id="rId4"/>
    <p:sldLayoutId id="2147483707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search.yahoo.com/images/view;_ylt=A0PDoTDRLWtPdn8Aa9GJzbkF;_ylu=X3oDMTBlMTQ4cGxyBHNlYwNzcgRzbGsDaW1n?back=http://images.search.yahoo.com/search/images?p=closure+questions&amp;ei=UTF-8&amp;type=type=W3i_SP,204,0_0,StartPage,20120312,16898,0,8,0&amp;fr=yhs-w3i-syctransfer&amp;fr2=tab-web&amp;tab=organic&amp;ri=59&amp;w=400&amp;h=303&amp;imgurl=generic.pixmac.com/4/question-answer-3d-block-icon-78763433.jpg&amp;rurl=http://www.clipart-icons.com/picture/question-answer-3d-block-pixmac-icon-78763433/000078763433&amp;size=15.1+KB&amp;name=Question+&amp;amp;+Answer+-+icons+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Andrew%20Jack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29260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Placeholder 9"/>
          <p:cNvSpPr>
            <a:spLocks noGrp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Name</a:t>
            </a:r>
          </a:p>
          <a:p>
            <a:pPr eaLnBrk="1" hangingPunct="1"/>
            <a:r>
              <a:rPr lang="en-US" dirty="0" smtClean="0"/>
              <a:t>Date</a:t>
            </a:r>
          </a:p>
          <a:p>
            <a:pPr eaLnBrk="1" hangingPunct="1"/>
            <a:r>
              <a:rPr lang="en-US" dirty="0" smtClean="0"/>
              <a:t>Class Period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34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/>
              <a:t>The Age of Jackson</a:t>
            </a:r>
            <a:endParaRPr lang="en-US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350px-ElectoralCollege18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0"/>
            <a:ext cx="54768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828800" y="3048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chemeClr val="tx2"/>
                </a:solidFill>
              </a:rPr>
              <a:t>Election of 1828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914400" y="5181600"/>
            <a:ext cx="7467600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Explain the election of 1828 map in 2-3 sentences.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Define spoils system.</a:t>
            </a:r>
          </a:p>
          <a:p>
            <a:pPr eaLnBrk="1" hangingPunct="1"/>
            <a:r>
              <a:rPr lang="en-US" smtClean="0"/>
              <a:t>How did it apply to Andrew Jackson?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The Spoils of Victory (354)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But his answer was that he was merely filling the government with common people and wasn’t that the true definition of democracy?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Do you agree?? Yes or no and why?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/>
              <a:t>Jackson was criticized for the </a:t>
            </a:r>
            <a:r>
              <a:rPr sz="2800" smtClean="0"/>
              <a:t>practice of the spoils system.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4495800" cy="4572000"/>
          </a:xfrm>
        </p:spPr>
        <p:txBody>
          <a:bodyPr/>
          <a:lstStyle/>
          <a:p>
            <a:pPr eaLnBrk="1" hangingPunct="1"/>
            <a:r>
              <a:rPr lang="en-US" smtClean="0"/>
              <a:t>What were some of the customs and ways of life of the Cherokees?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Native American Removal (355)</a:t>
            </a:r>
            <a:endParaRPr/>
          </a:p>
        </p:txBody>
      </p:sp>
      <p:pic>
        <p:nvPicPr>
          <p:cNvPr id="18436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52600"/>
            <a:ext cx="40798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5-6 bullets describe the conflict over land with the U.S. government and Native Americans.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Conflict Over Land (357)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significance of the court case Worcester  v. Georgia in 1832 and what was Jackson’s response to it?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Support for Native Americans (357)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2-3 bullet description of the Trail of Tears.</a:t>
            </a:r>
          </a:p>
          <a:p>
            <a:pPr eaLnBrk="1" hangingPunct="1"/>
            <a:r>
              <a:rPr lang="en-US" smtClean="0"/>
              <a:t>What mistakes in planning did the government make before removing Native Americans?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Trail of Tears (358)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Trail of Tears</a:t>
            </a:r>
            <a:endParaRPr/>
          </a:p>
        </p:txBody>
      </p:sp>
      <p:pic>
        <p:nvPicPr>
          <p:cNvPr id="22531" name="Picture 2" descr="http://lazerbrody.typepad.com/photos/uncategorized/trail_of_te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467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685800" y="5638800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Extra credit—What can you find out about this painting?  When was it painted? By who? Significance?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ACF1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did Andrew Jackson hate the National Bank?</a:t>
            </a:r>
          </a:p>
          <a:p>
            <a:pPr eaLnBrk="1" hangingPunct="1"/>
            <a:r>
              <a:rPr lang="en-US" smtClean="0"/>
              <a:t>What were the arguments for and against the second bank of the United States?</a:t>
            </a:r>
          </a:p>
          <a:p>
            <a:pPr eaLnBrk="1" hangingPunct="1"/>
            <a:r>
              <a:rPr lang="en-US" smtClean="0"/>
              <a:t>What did Jackson’s victory over the Bank help increase and why?</a:t>
            </a:r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The Bank War (362-363)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4040188" cy="609599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905001"/>
            <a:ext cx="4495800" cy="4572000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6400" dirty="0" smtClean="0">
                <a:latin typeface="Book Antiqua" pitchFamily="18" charset="0"/>
              </a:rPr>
              <a:t>The "Age of Jackson" is the term used to frame Jackson's administration from 1829 to 1837, and  from 1837 to 1849, during which the Jacksonian Democrats held power.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6400" dirty="0" smtClean="0">
                <a:latin typeface="Book Antiqua" pitchFamily="18" charset="0"/>
              </a:rPr>
              <a:t>During these years, democracy began to expand: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6200" dirty="0" smtClean="0">
                <a:latin typeface="Book Antiqua" pitchFamily="18" charset="0"/>
              </a:rPr>
              <a:t> as states rewrote their constitutions 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6200" dirty="0" smtClean="0">
                <a:latin typeface="Book Antiqua" pitchFamily="18" charset="0"/>
              </a:rPr>
              <a:t>and extended the right to vote to all free white males. </a:t>
            </a:r>
          </a:p>
          <a:p>
            <a:pPr marL="641033" lvl="1" indent="-274320" eaLnBrk="1" fontAlgn="auto" hangingPunct="1">
              <a:spcAft>
                <a:spcPts val="0"/>
              </a:spcAft>
              <a:buNone/>
              <a:defRPr/>
            </a:pPr>
            <a:endParaRPr lang="en-US" sz="6200" dirty="0" smtClean="0">
              <a:latin typeface="Book Antiqua" pitchFamily="18" charset="0"/>
            </a:endParaRPr>
          </a:p>
          <a:p>
            <a:pPr marL="641033" lvl="1" indent="-274320" eaLnBrk="1" fontAlgn="auto" hangingPunct="1">
              <a:spcAft>
                <a:spcPts val="0"/>
              </a:spcAft>
              <a:buNone/>
              <a:defRPr/>
            </a:pPr>
            <a:r>
              <a:rPr lang="en-US" sz="6200" dirty="0" smtClean="0">
                <a:latin typeface="Book Antiqua" pitchFamily="18" charset="0"/>
              </a:rPr>
              <a:t>Although inequalities existed, by the late 1830s, the United States had become a </a:t>
            </a:r>
            <a:r>
              <a:rPr lang="en-US" sz="6200" u="sng" dirty="0" smtClean="0">
                <a:latin typeface="Book Antiqua" pitchFamily="18" charset="0"/>
              </a:rPr>
              <a:t>full democracy for adult white males. </a:t>
            </a:r>
          </a:p>
          <a:p>
            <a:pPr marL="641033" lvl="1" indent="-274320" eaLnBrk="1" fontAlgn="auto" hangingPunct="1">
              <a:spcAft>
                <a:spcPts val="0"/>
              </a:spcAft>
              <a:buNone/>
              <a:defRPr/>
            </a:pPr>
            <a:endParaRPr lang="en-US" sz="6200" u="sng" dirty="0" smtClean="0">
              <a:latin typeface="Book Antiqua" pitchFamily="18" charset="0"/>
            </a:endParaRPr>
          </a:p>
          <a:p>
            <a:pPr marL="641033" lvl="1" indent="-274320" eaLnBrk="1" fontAlgn="auto" hangingPunct="1">
              <a:spcAft>
                <a:spcPts val="0"/>
              </a:spcAft>
              <a:buNone/>
              <a:defRPr/>
            </a:pPr>
            <a:r>
              <a:rPr lang="en-US" sz="6200" dirty="0" smtClean="0">
                <a:latin typeface="Book Antiqua" pitchFamily="18" charset="0"/>
              </a:rPr>
              <a:t>Jackson was a symbol of the new age of democracy, the "age of the common man." </a:t>
            </a:r>
          </a:p>
          <a:p>
            <a:pPr marL="641033" lvl="1" indent="-274320" eaLnBrk="1" fontAlgn="auto" hangingPunct="1">
              <a:spcAft>
                <a:spcPts val="0"/>
              </a:spcAft>
              <a:buNone/>
              <a:defRPr/>
            </a:pPr>
            <a:endParaRPr lang="en-US" sz="6200" dirty="0" smtClean="0">
              <a:latin typeface="Book Antiqua" pitchFamily="18" charset="0"/>
            </a:endParaRPr>
          </a:p>
          <a:p>
            <a:pPr marL="641033" lvl="1" indent="-274320" eaLnBrk="1" fontAlgn="auto" hangingPunct="1">
              <a:spcAft>
                <a:spcPts val="0"/>
              </a:spcAft>
              <a:buNone/>
              <a:defRPr/>
            </a:pPr>
            <a:r>
              <a:rPr lang="en-US" sz="6200" dirty="0" smtClean="0">
                <a:latin typeface="Book Antiqua" pitchFamily="18" charset="0"/>
              </a:rPr>
              <a:t>Jackson, who enjoyed wide support among Americans, was the first leader of the modern Democratic Party.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9788" y="2201863"/>
            <a:ext cx="4038600" cy="419893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Complete the activities on each slide.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You </a:t>
            </a:r>
            <a:r>
              <a:rPr lang="en-US" u="sng" dirty="0" smtClean="0"/>
              <a:t>will have to erase the questions to complete the answers.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If it is a question </a:t>
            </a:r>
            <a:r>
              <a:rPr lang="en-US" u="sng" dirty="0" smtClean="0"/>
              <a:t>use the question in the answer in full complete sentences.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See the rubric for how you will be graded.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800" dirty="0" smtClean="0"/>
              <a:t>The Age of Jackson Overview</a:t>
            </a:r>
            <a:endParaRPr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noFill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Project Guidelines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4419600" cy="4572000"/>
          </a:xfrm>
        </p:spPr>
        <p:txBody>
          <a:bodyPr/>
          <a:lstStyle/>
          <a:p>
            <a:pPr eaLnBrk="1" hangingPunct="1"/>
            <a:r>
              <a:rPr lang="en-US" smtClean="0"/>
              <a:t>Name two negative images in the cartoon.  Why do you think Jackson is shown stepping on the bank document?</a:t>
            </a:r>
          </a:p>
          <a:p>
            <a:pPr eaLnBrk="1" hangingPunct="1"/>
            <a:r>
              <a:rPr lang="en-US" smtClean="0"/>
              <a:t>Would this cartoon have the same impact in Britain if, instead of Jackson, it showed a British leader?  Explain your answer.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49530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King Andrew the First</a:t>
            </a:r>
            <a:endParaRPr/>
          </a:p>
        </p:txBody>
      </p:sp>
      <p:pic>
        <p:nvPicPr>
          <p:cNvPr id="25604" name="Picture 2" descr="http://imgc.allpostersimages.com/images/P-473-488-90/30/3032/XYVBF00Z/posters/cartoon-showing-president-andrew-jackson-as-king-andrew-the-fir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6096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562600" cy="4572000"/>
          </a:xfrm>
        </p:spPr>
        <p:txBody>
          <a:bodyPr/>
          <a:lstStyle/>
          <a:p>
            <a:pPr eaLnBrk="1" hangingPunct="1"/>
            <a:r>
              <a:rPr lang="en-US" sz="2800" smtClean="0"/>
              <a:t>Why did the crisis erupt?</a:t>
            </a:r>
          </a:p>
          <a:p>
            <a:pPr eaLnBrk="1" hangingPunct="1"/>
            <a:r>
              <a:rPr lang="en-US" sz="2800" smtClean="0"/>
              <a:t>Define nullification.</a:t>
            </a:r>
          </a:p>
          <a:p>
            <a:pPr eaLnBrk="1" hangingPunct="1"/>
            <a:r>
              <a:rPr lang="en-US" sz="2800" smtClean="0"/>
              <a:t>What did Vice President John C. Calhoun argue?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The Nullification Crisis (364-365)</a:t>
            </a:r>
            <a:endParaRPr/>
          </a:p>
        </p:txBody>
      </p:sp>
      <p:pic>
        <p:nvPicPr>
          <p:cNvPr id="26628" name="Picture 2" descr="http://www.shmoop.com/media/images/large/john-c-calho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447800"/>
            <a:ext cx="294163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62600" y="5029200"/>
            <a:ext cx="3352800" cy="8302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Vice President</a:t>
            </a:r>
          </a:p>
          <a:p>
            <a:pPr algn="ctr">
              <a:defRPr/>
            </a:pPr>
            <a:r>
              <a:rPr lang="en-US" dirty="0"/>
              <a:t> John C. Calhoun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35300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i="1" dirty="0" smtClean="0"/>
              <a:t>Arguments for Nullification</a:t>
            </a:r>
            <a:endParaRPr lang="en-US" sz="2000" i="1" dirty="0"/>
          </a:p>
        </p:txBody>
      </p:sp>
      <p:sp>
        <p:nvSpPr>
          <p:cNvPr id="27651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4038600" cy="390525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Content Placeholder 8"/>
          <p:cNvSpPr>
            <a:spLocks noGrp="1"/>
          </p:cNvSpPr>
          <p:nvPr>
            <p:ph sz="quarter" idx="4"/>
          </p:nvPr>
        </p:nvSpPr>
        <p:spPr>
          <a:xfrm>
            <a:off x="4649788" y="2286000"/>
            <a:ext cx="4038600" cy="382905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The Nullification Crisis (354-365)</a:t>
            </a:r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>
          <a:xfrm>
            <a:off x="4648200" y="1676400"/>
            <a:ext cx="4040188" cy="353007"/>
          </a:xfrm>
          <a:noFill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i="1" dirty="0" smtClean="0"/>
              <a:t>Arguments Against Nullification</a:t>
            </a:r>
            <a:endParaRPr lang="en-US" sz="1800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7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2743200"/>
          </a:xfrm>
        </p:spPr>
        <p:txBody>
          <a:bodyPr/>
          <a:lstStyle/>
          <a:p>
            <a:pPr eaLnBrk="1" hangingPunct="1"/>
            <a:r>
              <a:rPr lang="en-US" smtClean="0"/>
              <a:t>Why does South Carolina threaten to secede or leave the Union?</a:t>
            </a:r>
          </a:p>
          <a:p>
            <a:pPr eaLnBrk="1" hangingPunct="1"/>
            <a:r>
              <a:rPr lang="en-US" smtClean="0"/>
              <a:t>How did Andrew Jackson respond to this threat?</a:t>
            </a:r>
          </a:p>
          <a:p>
            <a:pPr eaLnBrk="1" hangingPunct="1"/>
            <a:r>
              <a:rPr lang="en-US" smtClean="0"/>
              <a:t>How did South Carolina respond to Jackson’s actions?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smtClean="0"/>
              <a:t>South Carolina Threatens to Secede (364-366)</a:t>
            </a:r>
            <a:endParaRPr sz="3200"/>
          </a:p>
        </p:txBody>
      </p:sp>
      <p:pic>
        <p:nvPicPr>
          <p:cNvPr id="28676" name="Picture 2" descr="http://www.gracegalleries.com/images/SC/SC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05200"/>
            <a:ext cx="39624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Who was Andrew Jackson’s choice to succeed him as president and why?</a:t>
            </a:r>
          </a:p>
          <a:p>
            <a:pPr eaLnBrk="1" hangingPunct="1"/>
            <a:r>
              <a:rPr lang="en-US" sz="3200" smtClean="0"/>
              <a:t>Who won the election of 1836?</a:t>
            </a:r>
          </a:p>
          <a:p>
            <a:pPr eaLnBrk="1" hangingPunct="1"/>
            <a:r>
              <a:rPr lang="en-US" sz="3200" smtClean="0"/>
              <a:t>What were the two main causes of the Panic of 1837 and what was the result?</a:t>
            </a:r>
          </a:p>
          <a:p>
            <a:pPr eaLnBrk="1" hangingPunct="1"/>
            <a:r>
              <a:rPr lang="en-US" sz="3200" smtClean="0"/>
              <a:t>What ended the Age of Jackson?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The End of the Jackson Era (366-377)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400" dirty="0" smtClean="0"/>
              <a:t>Closure Presentation Questions…</a:t>
            </a:r>
            <a:endParaRPr sz="4400" dirty="0"/>
          </a:p>
        </p:txBody>
      </p:sp>
      <p:pic>
        <p:nvPicPr>
          <p:cNvPr id="30723" name="Picture 2" descr="http://ts1.mm.bing.net/images/thumbnail.aspx?q=4800025878266792&amp;id=0ce8e4843e3b73624c9707fbb7ec7b84">
            <a:hlinkClick r:id="rId2" tooltip="Question &amp; Answer - icons #78763433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447800"/>
            <a:ext cx="2057400" cy="11424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457200" y="27432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You will need to present your finding from your research to the class by answering the questions on the following two slides.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You will present only the following slides not your entire Power Point.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These questions are opinioned based, but you must use information you have researched on your previous slides. </a:t>
            </a:r>
          </a:p>
          <a:p>
            <a:pPr lvl="2">
              <a:buFont typeface="Arial" pitchFamily="34" charset="0"/>
              <a:buChar char="•"/>
            </a:pPr>
            <a:r>
              <a:rPr lang="en-US" i="1" dirty="0" smtClean="0"/>
              <a:t>You may include photos you have found on-line or create charts or diagrams to illustrate your points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You may format the slides however you like.  Make sure the audience can understand and read </a:t>
            </a:r>
            <a:r>
              <a:rPr lang="en-US" smtClean="0"/>
              <a:t>the slides.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He made </a:t>
            </a:r>
            <a:r>
              <a:rPr lang="en-US" b="1" u="sng" smtClean="0"/>
              <a:t>THREE</a:t>
            </a:r>
            <a:r>
              <a:rPr lang="en-US" smtClean="0"/>
              <a:t> major decisions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Removal of Native Americans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Nullification Crisis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Bank of the United States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You will need to make a determination concerning the above question using evidence from these three decisions in 4-5 sentences.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/>
              <a:t>Did Jackson help or harm the American People?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 smtClean="0"/>
              <a:t>Do you agree or disagree that President Jackson was the “people’s president”.  Was he a good president? Please provide evidence in your response. Must be at least 5-6 sentences with one visual when you present.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smtClean="0"/>
              <a:t>Who was Andrew Jackson? (Page 349) </a:t>
            </a:r>
            <a:endParaRPr sz="4000"/>
          </a:p>
        </p:txBody>
      </p:sp>
      <p:sp>
        <p:nvSpPr>
          <p:cNvPr id="8195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648200" cy="4876800"/>
          </a:xfrm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5-6 Bullets on his life and military career.</a:t>
            </a:r>
          </a:p>
        </p:txBody>
      </p:sp>
      <p:pic>
        <p:nvPicPr>
          <p:cNvPr id="8196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28800"/>
            <a:ext cx="34845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happened during the election of 1824?</a:t>
            </a:r>
          </a:p>
          <a:p>
            <a:pPr eaLnBrk="1" hangingPunct="1"/>
            <a:r>
              <a:rPr lang="en-US" smtClean="0"/>
              <a:t>Why did Jackson’s supporters claim there had been a “corrupt bargain”?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The Election of 1824 (Page 350)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3"/>
          <p:cNvSpPr>
            <a:spLocks noGrp="1"/>
          </p:cNvSpPr>
          <p:nvPr>
            <p:ph type="body" idx="2"/>
          </p:nvPr>
        </p:nvSpPr>
        <p:spPr>
          <a:xfrm>
            <a:off x="6477000" y="381000"/>
            <a:ext cx="2362200" cy="60198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Summarize pie chart in 2-3 sentences.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5181600" cy="533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dirty="0" smtClean="0"/>
              <a:t>Election of 1824</a:t>
            </a:r>
            <a:endParaRPr sz="4000" dirty="0"/>
          </a:p>
        </p:txBody>
      </p:sp>
      <p:pic>
        <p:nvPicPr>
          <p:cNvPr id="10244" name="Picture 5" descr="ElectoralCollege1824-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6216650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smtClean="0"/>
              <a:t>The Presidency of John Quincy Adams (350-351)</a:t>
            </a:r>
            <a:endParaRPr sz="3200"/>
          </a:p>
        </p:txBody>
      </p:sp>
      <p:pic>
        <p:nvPicPr>
          <p:cNvPr id="11267" name="Picture 4" descr="john-quincy-ada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31162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62000" y="5562600"/>
            <a:ext cx="1957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John Quincy Adams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400" y="1219200"/>
            <a:ext cx="5181600" cy="15700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Summarize the one term presidency of John Quincy Adams in 3 bullets.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Why did he never win the trust of the American people?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eaLnBrk="1" hangingPunct="1"/>
            <a:r>
              <a:rPr lang="en-US" sz="3200" smtClean="0"/>
              <a:t>What did supporters of Andrew Jackson believe?</a:t>
            </a:r>
          </a:p>
          <a:p>
            <a:pPr eaLnBrk="1" hangingPunct="1"/>
            <a:r>
              <a:rPr lang="en-US" sz="3200" smtClean="0"/>
              <a:t>What did his supporters oppose?</a:t>
            </a:r>
          </a:p>
          <a:p>
            <a:pPr eaLnBrk="1" hangingPunct="1"/>
            <a:r>
              <a:rPr lang="en-US" sz="3200" smtClean="0"/>
              <a:t>What did they not trust and why?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Democracy in the Age of Jackson (352)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4-5 bullets--Details on the two new political parties and how did the process for political parties to pick a presidential candidate change?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New Political Parties (352)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Explain the election of 1828 and Jackson’s Inauguration in 4-5 bullets.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Jackson Becomes President (353)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3673</TotalTime>
  <Words>964</Words>
  <Application>Microsoft Office PowerPoint</Application>
  <PresentationFormat>On-screen Show (4:3)</PresentationFormat>
  <Paragraphs>99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Paper</vt:lpstr>
      <vt:lpstr>Slide 1</vt:lpstr>
      <vt:lpstr>The Age of Jackson Overview</vt:lpstr>
      <vt:lpstr>Who was Andrew Jackson? (Page 349) </vt:lpstr>
      <vt:lpstr>The Election of 1824 (Page 350)</vt:lpstr>
      <vt:lpstr>Election of 1824</vt:lpstr>
      <vt:lpstr>The Presidency of John Quincy Adams (350-351)</vt:lpstr>
      <vt:lpstr>Democracy in the Age of Jackson (352)</vt:lpstr>
      <vt:lpstr>New Political Parties (352)</vt:lpstr>
      <vt:lpstr>Jackson Becomes President (353)</vt:lpstr>
      <vt:lpstr>Slide 10</vt:lpstr>
      <vt:lpstr>The Spoils of Victory (354)</vt:lpstr>
      <vt:lpstr>Jackson was criticized for the practice of the spoils system.</vt:lpstr>
      <vt:lpstr>Native American Removal (355)</vt:lpstr>
      <vt:lpstr>Conflict Over Land (357)</vt:lpstr>
      <vt:lpstr>Support for Native Americans (357)</vt:lpstr>
      <vt:lpstr>Trail of Tears (358)</vt:lpstr>
      <vt:lpstr>Trail of Tears</vt:lpstr>
      <vt:lpstr>Slide 18</vt:lpstr>
      <vt:lpstr>The Bank War (362-363)</vt:lpstr>
      <vt:lpstr>King Andrew the First</vt:lpstr>
      <vt:lpstr>The Nullification Crisis (364-365)</vt:lpstr>
      <vt:lpstr>The Nullification Crisis (354-365)</vt:lpstr>
      <vt:lpstr>South Carolina Threatens to Secede (364-366)</vt:lpstr>
      <vt:lpstr>The End of the Jackson Era (366-377)</vt:lpstr>
      <vt:lpstr>Closure Presentation Questions…</vt:lpstr>
      <vt:lpstr>Did Jackson help or harm the American People? 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Jackson</dc:title>
  <dc:creator>krosensteel</dc:creator>
  <cp:lastModifiedBy>lnewman</cp:lastModifiedBy>
  <cp:revision>85</cp:revision>
  <dcterms:created xsi:type="dcterms:W3CDTF">2005-02-17T17:42:17Z</dcterms:created>
  <dcterms:modified xsi:type="dcterms:W3CDTF">2013-04-10T12:33:39Z</dcterms:modified>
</cp:coreProperties>
</file>